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303" r:id="rId3"/>
    <p:sldId id="256" r:id="rId4"/>
    <p:sldId id="257" r:id="rId5"/>
    <p:sldId id="258" r:id="rId6"/>
    <p:sldId id="260" r:id="rId7"/>
    <p:sldId id="261" r:id="rId8"/>
    <p:sldId id="262" r:id="rId9"/>
    <p:sldId id="304" r:id="rId10"/>
    <p:sldId id="263" r:id="rId11"/>
    <p:sldId id="310" r:id="rId12"/>
    <p:sldId id="316" r:id="rId13"/>
    <p:sldId id="314" r:id="rId14"/>
    <p:sldId id="315" r:id="rId15"/>
    <p:sldId id="301" r:id="rId16"/>
    <p:sldId id="302" r:id="rId17"/>
    <p:sldId id="265" r:id="rId18"/>
    <p:sldId id="266" r:id="rId19"/>
    <p:sldId id="312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0D3514-F11A-4AA6-9B3D-7A45C6E16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11CE27E-6AA5-4413-A7A1-406DC2DA7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8214EA6-0F61-4012-AE6E-7710620E8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1D9C6AC-48E1-40CF-A9BB-E9B5809B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D476F5B-BD39-4946-89EE-2928EBC8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953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22965F7-E0C8-4CE7-8B07-21AD75A1E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5CE4D2F-BA67-4D90-92B9-A67F88199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B1EF902-2C84-4869-9B56-836502E78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6B9E572-81D4-4240-9168-4E510BF1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4ABA901-40C5-4B71-A49A-3AF5E311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274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B7D5853-7962-41A3-8C21-2C4DF94FA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C1BC01D-EA8A-40FB-90E8-A8B3E06D6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208E0AE-15EF-4E8B-B435-59355210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3F699C-04D3-47C6-9E1C-720A39F7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CA42618-E163-41B0-9BD5-7762092B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589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40E74C-97A1-4EA5-AB2B-62D6E187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442C68D-F0CF-4555-B50C-15881C2D3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65094DC-27D6-4B60-834C-34122AF9A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786BC0D-03AC-47BC-BAB9-739FA6B21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8BB066E-5E46-4317-83E0-CBC5CC855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1752FD-E4FE-4A13-B060-E8591A26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33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FB97EE3-5A7C-415B-8704-6BD6F6B8C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8645BF8-AEB6-4681-A028-4D4F5D6D9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100D4F6-816C-4C64-A0BF-5ACC01118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AC43F67-EC3F-44C7-A578-4C823148A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69309777-F181-447E-881A-72B750702C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BA12647-6C44-466F-818D-D0E4C571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50D7B518-A945-4B17-AE0F-93A7ED77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9E38A682-C3D6-4416-BF79-A9F442DB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877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F5BA39-2170-4451-A29A-2DE02949C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8D86F25-2D90-4504-9612-B0619DC8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A8512FF-A906-4292-9D94-EF3921839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47B5FE1-ED4C-4894-A708-AEFD68887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315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DB74477-1C3B-499F-8930-3AF5544A4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3BB5822-B9F6-4A00-B1DB-3444418C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8DA8F44-7A79-482E-AFE4-B02FB4A3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524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E6BF94-1C6D-4670-B6C9-1182E4427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926FABA-DBC2-4960-AA1E-49B899B71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E6F4641-43FF-403D-8E21-270EF6CBF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F2F1B4D-796E-4BC9-BC92-88FC5A07B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B38B4A2-6101-4341-8184-3118C6749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A02A006-A381-4747-A80E-C72484FB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87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B006B05-038D-46E5-91FE-26FA70235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075BE7D-FAD6-4F37-8F9A-C2CC92154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464948D-F159-414D-B101-7702AEE00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05C657E-6D15-4199-A4CD-EACD2CCC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3D95D71-7E6A-42A0-9194-FB5A25C1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E936F2E-F831-4227-AA53-78DBA261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496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A00FD7-DCB4-428A-B99E-249D8013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9F88CF3-F4AA-4C5E-8225-A03B37535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79C0E-F1CD-40DB-81A9-8DC722719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04F2C13-65ED-4B2D-A00E-5AB6EA5B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B75F389-C481-4315-BBDD-983642F1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62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17F912D-B113-429B-A795-C90D07CF33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9F8DC4F-234A-4655-BD3D-7FAF153E0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EEF6B86-A18B-494F-99C3-886A66A8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B1F5E4-40A3-4542-98E9-F116CC39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86C161B-CB1D-4637-9A4F-52F47C1C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948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F53EEF76-88E6-4759-8293-D9266EBF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B5DC204-EABA-4D2C-AC55-3A2CBB7E8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A6704BA-2400-4567-9A7C-F0CC9F15F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BF6D9-1B56-4092-8AD8-ACA8ECC0D5D9}" type="datetimeFigureOut">
              <a:rPr lang="es-CO" smtClean="0"/>
              <a:t>28/04/2020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926612D-1DF6-4D87-B311-7D582667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4C74490-5B29-4099-BAD0-A3C99874F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7D62E-1AC7-4E0C-A62A-D0A947E4D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129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8CAFF8-2B64-46B7-9E3C-3EB3D597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D85664-B038-4681-A9B1-DF7C50643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377DFE3-6B7E-4CAB-AA87-78646DBC375E}"/>
              </a:ext>
            </a:extLst>
          </p:cNvPr>
          <p:cNvSpPr txBox="1"/>
          <p:nvPr/>
        </p:nvSpPr>
        <p:spPr>
          <a:xfrm>
            <a:off x="4121833" y="1955409"/>
            <a:ext cx="416403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latin typeface="Book Antiqua" panose="02040602050305030304" pitchFamily="18" charset="0"/>
              </a:rPr>
              <a:t>CLASS</a:t>
            </a:r>
            <a:r>
              <a:rPr lang="es-ES" sz="6000" b="1" dirty="0"/>
              <a:t> # 2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3200" dirty="0">
                <a:latin typeface="Book Antiqua" panose="02040602050305030304" pitchFamily="18" charset="0"/>
              </a:rPr>
              <a:t>27/04/2020</a:t>
            </a:r>
            <a:endParaRPr lang="es-CO" sz="3200" dirty="0">
              <a:latin typeface="Book Antiqua" panose="0204060205030503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9898012-9EA6-4432-A41D-F181FAF47FB6}"/>
              </a:ext>
            </a:extLst>
          </p:cNvPr>
          <p:cNvSpPr txBox="1"/>
          <p:nvPr/>
        </p:nvSpPr>
        <p:spPr>
          <a:xfrm>
            <a:off x="8772939" y="5314122"/>
            <a:ext cx="50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1E7ECF1-33BA-4C56-8A70-0E4AEF94AD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2" r="30435"/>
          <a:stretch/>
        </p:blipFill>
        <p:spPr>
          <a:xfrm>
            <a:off x="331304" y="1673"/>
            <a:ext cx="11489635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9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4CB5C4-FD21-4B53-BD39-63F152546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39BD5F-DBDD-42FE-8824-7C4E6B198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DBD3B4A-4905-4AE1-B81E-9269F6FBC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44" r="30217"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6DC1D7-0811-491A-9BD8-0B79EF366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A11051E-F3E3-45FE-990D-0E01A1A42E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B94EAE-1D22-4D38-873D-B3C23EA9C4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186" t="20762" r="50000" b="25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E55F6D2-A898-4ACE-8980-7A9616856E53}"/>
              </a:ext>
            </a:extLst>
          </p:cNvPr>
          <p:cNvSpPr txBox="1"/>
          <p:nvPr/>
        </p:nvSpPr>
        <p:spPr>
          <a:xfrm>
            <a:off x="10508973" y="6228522"/>
            <a:ext cx="1470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Página 22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4079956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61C2CD-C8CA-4A99-A5F2-0C81E469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274484A-1FA1-4123-88F9-57B7450B5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D49D83C7-363E-47C4-A866-D5E049C57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3" y="0"/>
            <a:ext cx="11352627" cy="6858000"/>
          </a:xfr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AB065BE-8B59-49F8-9D06-5B7243BEDCBB}"/>
              </a:ext>
            </a:extLst>
          </p:cNvPr>
          <p:cNvSpPr txBox="1"/>
          <p:nvPr/>
        </p:nvSpPr>
        <p:spPr>
          <a:xfrm>
            <a:off x="10591800" y="6296901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Página 24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230317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3E412DD-96FF-463F-AAE0-3402B23E2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B4960EA-A67D-470F-A4DA-1E8CABB0AA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36"/>
          <a:stretch/>
        </p:blipFill>
        <p:spPr>
          <a:xfrm>
            <a:off x="450165" y="0"/>
            <a:ext cx="11296357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761E567-5E7B-4941-89F3-2AD5B8C44F19}"/>
              </a:ext>
            </a:extLst>
          </p:cNvPr>
          <p:cNvSpPr txBox="1"/>
          <p:nvPr/>
        </p:nvSpPr>
        <p:spPr>
          <a:xfrm>
            <a:off x="993913" y="6400800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Página 25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35330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5130FAD-9AD4-4B64-8680-22905639B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3825" y="4317897"/>
            <a:ext cx="3269974" cy="756823"/>
          </a:xfrm>
        </p:spPr>
        <p:txBody>
          <a:bodyPr>
            <a:normAutofit/>
          </a:bodyPr>
          <a:lstStyle/>
          <a:p>
            <a:r>
              <a:rPr lang="es-E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jhkhkjhh</a:t>
            </a:r>
            <a:endParaRPr lang="es-C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45D96E7-D125-4EC3-BAFE-95F834A84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580" y="4611384"/>
            <a:ext cx="1054699" cy="5569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14065EA-0A41-4BDB-B068-DE5424D3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3ED5BB-EFC2-4F01-AA7A-B02CA7C2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38" y="864274"/>
            <a:ext cx="7324178" cy="88804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latin typeface="Lucida Calligraphy" panose="03010101010101010101" pitchFamily="66" charset="0"/>
                <a:cs typeface="Times New Roman" panose="02020603050405020304" pitchFamily="18" charset="0"/>
              </a:rPr>
              <a:t>Desarrollo de las páginas</a:t>
            </a:r>
            <a:endParaRPr lang="es-CO" sz="4800" dirty="0">
              <a:latin typeface="Lucida Calligraphy" panose="030101010101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8B58A55-ACF4-4F85-AA2A-246413ECC01F}"/>
              </a:ext>
            </a:extLst>
          </p:cNvPr>
          <p:cNvSpPr txBox="1"/>
          <p:nvPr/>
        </p:nvSpPr>
        <p:spPr>
          <a:xfrm>
            <a:off x="10267784" y="5597028"/>
            <a:ext cx="119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26 </a:t>
            </a:r>
            <a:endParaRPr lang="es-CO" b="1" dirty="0">
              <a:latin typeface="Arial Narrow" panose="020B0606020202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69AB5FB-A3DA-46C9-AE8D-88EEA3B21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39" t="3084"/>
          <a:stretch/>
        </p:blipFill>
        <p:spPr>
          <a:xfrm>
            <a:off x="449798" y="2001078"/>
            <a:ext cx="5046540" cy="4210618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xmlns="" id="{38468E80-B91C-45CD-8DB4-1296DF9D8CCC}"/>
              </a:ext>
            </a:extLst>
          </p:cNvPr>
          <p:cNvSpPr/>
          <p:nvPr/>
        </p:nvSpPr>
        <p:spPr>
          <a:xfrm>
            <a:off x="5682422" y="3429000"/>
            <a:ext cx="937798" cy="7520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79AF5B3-8CA1-4814-8CFF-5C883985A8B4}"/>
              </a:ext>
            </a:extLst>
          </p:cNvPr>
          <p:cNvSpPr txBox="1"/>
          <p:nvPr/>
        </p:nvSpPr>
        <p:spPr>
          <a:xfrm>
            <a:off x="6695664" y="2782957"/>
            <a:ext cx="48999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 Narrow" panose="020B0606020202030204" pitchFamily="34" charset="0"/>
              </a:rPr>
              <a:t>Observa las imágenes y escribe oraciones afirmativas </a:t>
            </a:r>
            <a:r>
              <a:rPr lang="es-ES" sz="2400">
                <a:latin typeface="Arial Narrow" panose="020B0606020202030204" pitchFamily="34" charset="0"/>
              </a:rPr>
              <a:t>o negativas:</a:t>
            </a:r>
            <a:endParaRPr lang="es-ES" sz="2400" dirty="0">
              <a:latin typeface="Arial Narrow" panose="020B0606020202030204" pitchFamily="34" charset="0"/>
            </a:endParaRPr>
          </a:p>
          <a:p>
            <a:pPr algn="just"/>
            <a:endParaRPr lang="es-ES" sz="2400" dirty="0">
              <a:latin typeface="Arial Narrow" panose="020B0606020202030204" pitchFamily="34" charset="0"/>
            </a:endParaRPr>
          </a:p>
          <a:p>
            <a:pPr algn="just"/>
            <a:r>
              <a:rPr lang="es-ES" sz="2400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Sujeto</a:t>
            </a:r>
            <a:r>
              <a:rPr lang="es-ES" sz="2400" dirty="0" err="1">
                <a:latin typeface="Arial Narrow" panose="020B0606020202030204" pitchFamily="34" charset="0"/>
              </a:rPr>
              <a:t>+</a:t>
            </a:r>
            <a:r>
              <a:rPr lang="es-ES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sz="2400" dirty="0">
                <a:latin typeface="Arial Narrow" panose="020B0606020202030204" pitchFamily="34" charset="0"/>
              </a:rPr>
              <a:t>/</a:t>
            </a:r>
            <a:r>
              <a:rPr lang="es-ES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Can`t</a:t>
            </a:r>
            <a:r>
              <a:rPr lang="es-E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ES" sz="2400" dirty="0">
                <a:latin typeface="Arial Narrow" panose="020B0606020202030204" pitchFamily="34" charset="0"/>
              </a:rPr>
              <a:t>+</a:t>
            </a:r>
            <a:r>
              <a:rPr lang="es-ES" sz="2400" dirty="0" err="1">
                <a:solidFill>
                  <a:srgbClr val="7030A0"/>
                </a:solidFill>
                <a:latin typeface="Arial Narrow" panose="020B0606020202030204" pitchFamily="34" charset="0"/>
              </a:rPr>
              <a:t>verbo</a:t>
            </a:r>
            <a:r>
              <a:rPr lang="es-ES" sz="2400" dirty="0" err="1">
                <a:latin typeface="Arial Narrow" panose="020B0606020202030204" pitchFamily="34" charset="0"/>
              </a:rPr>
              <a:t>+</a:t>
            </a:r>
            <a:r>
              <a:rPr lang="es-ES" sz="2400" dirty="0" err="1">
                <a:solidFill>
                  <a:srgbClr val="FFC000"/>
                </a:solidFill>
                <a:latin typeface="Arial Narrow" panose="020B0606020202030204" pitchFamily="34" charset="0"/>
              </a:rPr>
              <a:t>Complemento</a:t>
            </a:r>
            <a:endParaRPr lang="es-ES" sz="2400" dirty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ES" sz="2400" dirty="0">
                <a:latin typeface="Arial Narrow" panose="020B0606020202030204" pitchFamily="34" charset="0"/>
              </a:rPr>
              <a:t> </a:t>
            </a:r>
          </a:p>
          <a:p>
            <a:pPr algn="just"/>
            <a:r>
              <a:rPr lang="es-ES" sz="2400" dirty="0">
                <a:latin typeface="Arial Narrow" panose="020B0606020202030204" pitchFamily="34" charset="0"/>
              </a:rPr>
              <a:t>1. </a:t>
            </a:r>
            <a:r>
              <a:rPr lang="es-ES" sz="2400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She</a:t>
            </a:r>
            <a:r>
              <a:rPr lang="es-ES" sz="2400" dirty="0">
                <a:latin typeface="Arial Narrow" panose="020B060602020203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sz="2400" dirty="0">
                <a:latin typeface="Arial Narrow" panose="020B0606020202030204" pitchFamily="34" charset="0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Narrow" panose="020B0606020202030204" pitchFamily="34" charset="0"/>
              </a:rPr>
              <a:t>make</a:t>
            </a:r>
            <a:r>
              <a:rPr lang="es-ES" sz="2400" dirty="0">
                <a:latin typeface="Arial Narrow" panose="020B0606020202030204" pitchFamily="34" charset="0"/>
              </a:rPr>
              <a:t> </a:t>
            </a:r>
            <a:r>
              <a:rPr lang="es-ES" sz="2400" dirty="0">
                <a:solidFill>
                  <a:srgbClr val="FFC000"/>
                </a:solidFill>
                <a:latin typeface="Arial Narrow" panose="020B0606020202030204" pitchFamily="34" charset="0"/>
              </a:rPr>
              <a:t>a </a:t>
            </a:r>
            <a:r>
              <a:rPr lang="es-ES" sz="2400" dirty="0" err="1">
                <a:solidFill>
                  <a:srgbClr val="FFC000"/>
                </a:solidFill>
                <a:latin typeface="Arial Narrow" panose="020B0606020202030204" pitchFamily="34" charset="0"/>
              </a:rPr>
              <a:t>sandwich</a:t>
            </a:r>
            <a:r>
              <a:rPr lang="es-ES" sz="2400" dirty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endParaRPr lang="es-CO" sz="2400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95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5A945C-05A3-4AF7-AD43-1F2541DC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7634" y="482254"/>
            <a:ext cx="4436165" cy="1325563"/>
          </a:xfrm>
        </p:spPr>
        <p:txBody>
          <a:bodyPr>
            <a:normAutofit/>
          </a:bodyPr>
          <a:lstStyle/>
          <a:p>
            <a:r>
              <a:rPr lang="es-E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skjakjalskjd</a:t>
            </a:r>
            <a:endParaRPr lang="es-C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21A7A00-A87F-4EFA-B1B3-AE287AA63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7634" y="3776868"/>
            <a:ext cx="4436165" cy="1974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err="1"/>
              <a:t>kjaskjas</a:t>
            </a:r>
            <a:endParaRPr lang="es-CO" sz="1800" dirty="0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xmlns="" id="{1A33FC9A-3C4C-4E11-8A5B-93ED0E183396}"/>
              </a:ext>
            </a:extLst>
          </p:cNvPr>
          <p:cNvSpPr/>
          <p:nvPr/>
        </p:nvSpPr>
        <p:spPr>
          <a:xfrm>
            <a:off x="6341165" y="1591744"/>
            <a:ext cx="755374" cy="432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A009DC6-9B97-4C45-95AF-3D5524196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321" y="3546060"/>
            <a:ext cx="774259" cy="4694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27EFE1C-74CB-485D-AB48-25F6B918C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2" y="1"/>
            <a:ext cx="12192000" cy="685799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792F16B4-40C9-4381-AD6D-75246F3D9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001" y="414130"/>
            <a:ext cx="5383963" cy="60297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xmlns="" id="{E7F7AFC5-FA12-48B3-B32B-71AC2BAFFEFD}"/>
              </a:ext>
            </a:extLst>
          </p:cNvPr>
          <p:cNvSpPr/>
          <p:nvPr/>
        </p:nvSpPr>
        <p:spPr>
          <a:xfrm>
            <a:off x="6003233" y="1457188"/>
            <a:ext cx="914401" cy="6316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BD9CFD5-5798-436A-B04E-98982A42D4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430819"/>
            <a:ext cx="932769" cy="6706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A71082A4-B34D-4D9F-89BC-16948AF0DBD1}"/>
              </a:ext>
            </a:extLst>
          </p:cNvPr>
          <p:cNvSpPr txBox="1"/>
          <p:nvPr/>
        </p:nvSpPr>
        <p:spPr>
          <a:xfrm>
            <a:off x="6917633" y="818540"/>
            <a:ext cx="4436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Narrow" panose="020B0606020202030204" pitchFamily="34" charset="0"/>
              </a:rPr>
              <a:t>Observa y encierra. Mira las imágenes y encierra las palabras para completar las oraciones que coinciden con la imagen. </a:t>
            </a:r>
            <a:r>
              <a:rPr lang="es-ES" sz="2400" dirty="0" err="1">
                <a:latin typeface="Arial Narrow" panose="020B0606020202030204" pitchFamily="34" charset="0"/>
              </a:rPr>
              <a:t>Example</a:t>
            </a:r>
            <a:r>
              <a:rPr lang="es-ES" sz="2400" dirty="0">
                <a:latin typeface="Arial Narrow" panose="020B0606020202030204" pitchFamily="34" charset="0"/>
              </a:rPr>
              <a:t>:</a:t>
            </a:r>
          </a:p>
          <a:p>
            <a:endParaRPr lang="es-ES" sz="2400" dirty="0">
              <a:latin typeface="Arial Narrow" panose="020B0606020202030204" pitchFamily="34" charset="0"/>
            </a:endParaRPr>
          </a:p>
          <a:p>
            <a:r>
              <a:rPr lang="es-ES" sz="2400" dirty="0">
                <a:latin typeface="Arial Narrow" panose="020B0606020202030204" pitchFamily="34" charset="0"/>
              </a:rPr>
              <a:t>1. He </a:t>
            </a:r>
            <a:r>
              <a:rPr lang="es-ES" sz="2400" dirty="0" err="1">
                <a:latin typeface="Arial Narrow" panose="020B0606020202030204" pitchFamily="34" charset="0"/>
              </a:rPr>
              <a:t>can`t</a:t>
            </a:r>
            <a:r>
              <a:rPr lang="es-ES" sz="2400" dirty="0">
                <a:latin typeface="Arial Narrow" panose="020B0606020202030204" pitchFamily="34" charset="0"/>
              </a:rPr>
              <a:t> </a:t>
            </a:r>
            <a:r>
              <a:rPr lang="es-ES" sz="2400" dirty="0" err="1">
                <a:latin typeface="Arial Narrow" panose="020B0606020202030204" pitchFamily="34" charset="0"/>
              </a:rPr>
              <a:t>sing</a:t>
            </a:r>
            <a:r>
              <a:rPr lang="es-ES" sz="2400" dirty="0">
                <a:latin typeface="Arial Narrow" panose="020B0606020202030204" pitchFamily="34" charset="0"/>
              </a:rPr>
              <a:t> a </a:t>
            </a:r>
            <a:r>
              <a:rPr lang="es-ES" sz="2400" dirty="0" err="1">
                <a:latin typeface="Arial Narrow" panose="020B0606020202030204" pitchFamily="34" charset="0"/>
              </a:rPr>
              <a:t>song</a:t>
            </a:r>
            <a:endParaRPr lang="es-CO" sz="2400" dirty="0">
              <a:latin typeface="Arial Narrow" panose="020B0606020202030204" pitchFamily="34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65C819B0-E2AE-4E73-A60A-AFF14AE30A9F}"/>
              </a:ext>
            </a:extLst>
          </p:cNvPr>
          <p:cNvSpPr/>
          <p:nvPr/>
        </p:nvSpPr>
        <p:spPr>
          <a:xfrm>
            <a:off x="2613259" y="1166191"/>
            <a:ext cx="450574" cy="2909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7F6E1AE2-3B9D-4450-943C-87D04D53AEE1}"/>
              </a:ext>
            </a:extLst>
          </p:cNvPr>
          <p:cNvSpPr txBox="1"/>
          <p:nvPr/>
        </p:nvSpPr>
        <p:spPr>
          <a:xfrm>
            <a:off x="6986580" y="4240934"/>
            <a:ext cx="385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Narrow" panose="020B0606020202030204" pitchFamily="34" charset="0"/>
              </a:rPr>
              <a:t>Lee cada oración y escribe </a:t>
            </a:r>
            <a:r>
              <a:rPr lang="es-CO" sz="2400" b="1" dirty="0">
                <a:latin typeface="Arial Narrow" panose="020B0606020202030204" pitchFamily="34" charset="0"/>
              </a:rPr>
              <a:t>✔</a:t>
            </a:r>
            <a:r>
              <a:rPr lang="es-CO" sz="2400" dirty="0">
                <a:latin typeface="Arial Narrow" panose="020B0606020202030204" pitchFamily="34" charset="0"/>
              </a:rPr>
              <a:t> en el recuadro de la imagen correcta.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C8975646-8ABB-44FD-B257-F99E559426C3}"/>
              </a:ext>
            </a:extLst>
          </p:cNvPr>
          <p:cNvSpPr/>
          <p:nvPr/>
        </p:nvSpPr>
        <p:spPr>
          <a:xfrm>
            <a:off x="3615869" y="1166191"/>
            <a:ext cx="454522" cy="321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F2B11993-DE1F-4987-A7E3-6C9941C61817}"/>
              </a:ext>
            </a:extLst>
          </p:cNvPr>
          <p:cNvSpPr/>
          <p:nvPr/>
        </p:nvSpPr>
        <p:spPr>
          <a:xfrm>
            <a:off x="4359965" y="1229243"/>
            <a:ext cx="1060174" cy="3522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303223F-CB0F-48F1-9E78-79A17E3E8BA3}"/>
              </a:ext>
            </a:extLst>
          </p:cNvPr>
          <p:cNvSpPr txBox="1"/>
          <p:nvPr/>
        </p:nvSpPr>
        <p:spPr>
          <a:xfrm>
            <a:off x="1651700" y="4240934"/>
            <a:ext cx="62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F0000"/>
                </a:solidFill>
              </a:rPr>
              <a:t>✔</a:t>
            </a:r>
            <a:endParaRPr lang="es-CO" sz="2800" dirty="0">
              <a:solidFill>
                <a:srgbClr val="FF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C94CE04-8651-4667-A0A0-F2C516163799}"/>
              </a:ext>
            </a:extLst>
          </p:cNvPr>
          <p:cNvSpPr txBox="1"/>
          <p:nvPr/>
        </p:nvSpPr>
        <p:spPr>
          <a:xfrm>
            <a:off x="10137913" y="5976882"/>
            <a:ext cx="121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27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9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8DA2F4-8DA1-4DE8-B618-FA790174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0712" y="365126"/>
            <a:ext cx="5483087" cy="1198632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CB69F8A-847F-4E40-9AD8-64CAA00B0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5" y="7420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D32296EE-07CB-418C-A081-8BC9C7A17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" b="3491"/>
          <a:stretch/>
        </p:blipFill>
        <p:spPr>
          <a:xfrm>
            <a:off x="516836" y="379967"/>
            <a:ext cx="5579164" cy="6112907"/>
          </a:xfrm>
          <a:ln w="19050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5A46098-525B-43E7-8D90-5797581BD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63" y="1177856"/>
            <a:ext cx="860578" cy="38590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81C8775-DF1E-4DA8-8A14-DCEEF152F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967" y="3069003"/>
            <a:ext cx="932769" cy="4381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D76BA41-3B8B-4FB0-B0A4-2362B4CD6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967" y="4967211"/>
            <a:ext cx="932769" cy="4381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2701C82-CF49-48B4-985C-FAB0BA316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442" y="5923871"/>
            <a:ext cx="932769" cy="38590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AE8D798-6AFE-4076-AF11-1C5F700A8561}"/>
              </a:ext>
            </a:extLst>
          </p:cNvPr>
          <p:cNvSpPr txBox="1"/>
          <p:nvPr/>
        </p:nvSpPr>
        <p:spPr>
          <a:xfrm>
            <a:off x="7094640" y="501063"/>
            <a:ext cx="39830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Observa , encierra y luego escribe. 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Los estudiantes deberán mirar  las imágenes, y encerrar en un círculo Can o </a:t>
            </a:r>
            <a:r>
              <a:rPr lang="es-ES" sz="2000" dirty="0" err="1">
                <a:latin typeface="Arial Narrow" panose="020B0606020202030204" pitchFamily="34" charset="0"/>
              </a:rPr>
              <a:t>Can`t</a:t>
            </a:r>
            <a:r>
              <a:rPr lang="es-ES" sz="2000" dirty="0">
                <a:latin typeface="Arial Narrow" panose="020B0606020202030204" pitchFamily="34" charset="0"/>
              </a:rPr>
              <a:t>. Luego deberán escribir oraciones usando la palabra que encerraron. </a:t>
            </a:r>
            <a:r>
              <a:rPr lang="es-ES" sz="2000" dirty="0" err="1">
                <a:latin typeface="Arial Narrow" panose="020B0606020202030204" pitchFamily="34" charset="0"/>
              </a:rPr>
              <a:t>Example</a:t>
            </a:r>
            <a:r>
              <a:rPr lang="es-ES" sz="2000" dirty="0">
                <a:latin typeface="Arial Narrow" panose="020B0606020202030204" pitchFamily="34" charset="0"/>
              </a:rPr>
              <a:t>: 1.He </a:t>
            </a:r>
            <a:r>
              <a:rPr lang="es-ES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sz="2000" dirty="0">
                <a:latin typeface="Arial Narrow" panose="020B0606020202030204" pitchFamily="34" charset="0"/>
              </a:rPr>
              <a:t> </a:t>
            </a:r>
            <a:r>
              <a:rPr lang="es-ES" sz="2000" dirty="0" err="1">
                <a:latin typeface="Arial Narrow" panose="020B0606020202030204" pitchFamily="34" charset="0"/>
              </a:rPr>
              <a:t>ride</a:t>
            </a:r>
            <a:r>
              <a:rPr lang="es-ES" sz="2000" dirty="0">
                <a:latin typeface="Arial Narrow" panose="020B0606020202030204" pitchFamily="34" charset="0"/>
              </a:rPr>
              <a:t> a </a:t>
            </a:r>
            <a:r>
              <a:rPr lang="es-ES" sz="2000" dirty="0" err="1">
                <a:latin typeface="Arial Narrow" panose="020B0606020202030204" pitchFamily="34" charset="0"/>
              </a:rPr>
              <a:t>bike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3F64B431-D950-4424-9E7B-BAF57A5BA730}"/>
              </a:ext>
            </a:extLst>
          </p:cNvPr>
          <p:cNvSpPr txBox="1"/>
          <p:nvPr/>
        </p:nvSpPr>
        <p:spPr>
          <a:xfrm>
            <a:off x="7130736" y="2801832"/>
            <a:ext cx="33649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Lee y une. Deberás unir la pregunta con la imagen correspondiente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CCFFB297-7673-40FF-9C57-FC870C228E42}"/>
              </a:ext>
            </a:extLst>
          </p:cNvPr>
          <p:cNvSpPr txBox="1"/>
          <p:nvPr/>
        </p:nvSpPr>
        <p:spPr>
          <a:xfrm>
            <a:off x="7232703" y="4623733"/>
            <a:ext cx="4121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Observa las imágenes y responde las preguntas. Observa el ejemplo # 1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9F55BEE-E991-4475-92DC-CECE87AF2AEC}"/>
              </a:ext>
            </a:extLst>
          </p:cNvPr>
          <p:cNvSpPr txBox="1"/>
          <p:nvPr/>
        </p:nvSpPr>
        <p:spPr>
          <a:xfrm>
            <a:off x="7215653" y="5680144"/>
            <a:ext cx="4121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Escribe que puedes hacer. </a:t>
            </a:r>
            <a:r>
              <a:rPr lang="es-ES" sz="2000" dirty="0" err="1">
                <a:latin typeface="Arial Narrow" panose="020B0606020202030204" pitchFamily="34" charset="0"/>
              </a:rPr>
              <a:t>Example</a:t>
            </a:r>
            <a:r>
              <a:rPr lang="es-ES" sz="2000" dirty="0">
                <a:latin typeface="Arial Narrow" panose="020B0606020202030204" pitchFamily="34" charset="0"/>
              </a:rPr>
              <a:t>: I can </a:t>
            </a:r>
            <a:r>
              <a:rPr lang="es-ES" sz="2000" dirty="0" err="1">
                <a:latin typeface="Arial Narrow" panose="020B0606020202030204" pitchFamily="34" charset="0"/>
              </a:rPr>
              <a:t>play</a:t>
            </a:r>
            <a:r>
              <a:rPr lang="es-ES" sz="2000" dirty="0">
                <a:latin typeface="Arial Narrow" panose="020B0606020202030204" pitchFamily="34" charset="0"/>
              </a:rPr>
              <a:t> </a:t>
            </a:r>
            <a:r>
              <a:rPr lang="es-ES" sz="2000" dirty="0" err="1">
                <a:latin typeface="Arial Narrow" panose="020B0606020202030204" pitchFamily="34" charset="0"/>
              </a:rPr>
              <a:t>the</a:t>
            </a:r>
            <a:r>
              <a:rPr lang="es-ES" sz="2000" dirty="0">
                <a:latin typeface="Arial Narrow" panose="020B0606020202030204" pitchFamily="34" charset="0"/>
              </a:rPr>
              <a:t> guitar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A398A45-3C2E-48B5-8164-3865CC8BE65D}"/>
              </a:ext>
            </a:extLst>
          </p:cNvPr>
          <p:cNvSpPr txBox="1"/>
          <p:nvPr/>
        </p:nvSpPr>
        <p:spPr>
          <a:xfrm>
            <a:off x="1762538" y="1608228"/>
            <a:ext cx="190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He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ride</a:t>
            </a:r>
            <a:r>
              <a:rPr lang="es-ES" b="1" dirty="0">
                <a:latin typeface="Arial Narrow" panose="020B0606020202030204" pitchFamily="34" charset="0"/>
              </a:rPr>
              <a:t> a </a:t>
            </a:r>
            <a:r>
              <a:rPr lang="es-ES" b="1" dirty="0" err="1">
                <a:latin typeface="Arial Narrow" panose="020B0606020202030204" pitchFamily="34" charset="0"/>
              </a:rPr>
              <a:t>bike</a:t>
            </a:r>
            <a:endParaRPr lang="es-CO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6397CF7A-2794-4B8A-B613-36D3F9C3AA63}"/>
              </a:ext>
            </a:extLst>
          </p:cNvPr>
          <p:cNvSpPr txBox="1"/>
          <p:nvPr/>
        </p:nvSpPr>
        <p:spPr>
          <a:xfrm>
            <a:off x="4411656" y="1624447"/>
            <a:ext cx="176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It</a:t>
            </a:r>
            <a:r>
              <a:rPr lang="es-ES" b="1" dirty="0"/>
              <a:t> </a:t>
            </a:r>
            <a:r>
              <a:rPr lang="es-ES" b="1" dirty="0" err="1">
                <a:solidFill>
                  <a:srgbClr val="FF0000"/>
                </a:solidFill>
              </a:rPr>
              <a:t>can`t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/>
              <a:t>swim</a:t>
            </a:r>
            <a:endParaRPr lang="es-CO" b="1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9B02350A-D388-4CF4-8241-6125218EBA7F}"/>
              </a:ext>
            </a:extLst>
          </p:cNvPr>
          <p:cNvSpPr/>
          <p:nvPr/>
        </p:nvSpPr>
        <p:spPr>
          <a:xfrm>
            <a:off x="1762538" y="1101227"/>
            <a:ext cx="715618" cy="3693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6CE7B47A-76A0-47C4-AC0B-F6C7E044D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119" y="1364051"/>
            <a:ext cx="749873" cy="396274"/>
          </a:xfrm>
          <a:prstGeom prst="rect">
            <a:avLst/>
          </a:prstGeom>
        </p:spPr>
      </p:pic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xmlns="" id="{C5479BB1-4BA0-44DE-B8BE-57083F0B292F}"/>
              </a:ext>
            </a:extLst>
          </p:cNvPr>
          <p:cNvCxnSpPr/>
          <p:nvPr/>
        </p:nvCxnSpPr>
        <p:spPr>
          <a:xfrm>
            <a:off x="3498573" y="3781987"/>
            <a:ext cx="1404731" cy="436453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E50066DB-6F48-4FC4-8CD5-754361362E79}"/>
              </a:ext>
            </a:extLst>
          </p:cNvPr>
          <p:cNvSpPr txBox="1"/>
          <p:nvPr/>
        </p:nvSpPr>
        <p:spPr>
          <a:xfrm>
            <a:off x="1989100" y="5249772"/>
            <a:ext cx="145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No, </a:t>
            </a:r>
            <a:r>
              <a:rPr lang="es-ES" b="1" dirty="0" err="1">
                <a:latin typeface="Arial Narrow" panose="020B0606020202030204" pitchFamily="34" charset="0"/>
              </a:rPr>
              <a:t>she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can´t</a:t>
            </a:r>
            <a:endParaRPr lang="es-CO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2268BB26-AB16-46F5-BF00-528B0EA06C27}"/>
              </a:ext>
            </a:extLst>
          </p:cNvPr>
          <p:cNvSpPr txBox="1"/>
          <p:nvPr/>
        </p:nvSpPr>
        <p:spPr>
          <a:xfrm>
            <a:off x="10693983" y="6072726"/>
            <a:ext cx="1285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34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0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6FF5DE-63DC-40F9-838F-1972D80AF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D54EA98-0396-463B-B2C3-2E4B90F8F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DE3C224-6E15-4814-9B7B-915D3A0A7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08" r="30538"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0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5D1AAC-53DD-45FB-87B6-5FD385211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F14DE42-687F-4EC4-8984-C9E3BE7FE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C50B8E51-388A-4212-8B00-9F50A3A1D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0" y="365125"/>
            <a:ext cx="5526156" cy="6127750"/>
          </a:xfrm>
          <a:ln w="28575">
            <a:solidFill>
              <a:schemeClr val="tx1"/>
            </a:solidFill>
          </a:ln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xmlns="" id="{2FEA582C-DB9D-4CC3-A113-3F34789C973D}"/>
              </a:ext>
            </a:extLst>
          </p:cNvPr>
          <p:cNvSpPr/>
          <p:nvPr/>
        </p:nvSpPr>
        <p:spPr>
          <a:xfrm>
            <a:off x="6125818" y="1580462"/>
            <a:ext cx="808381" cy="5621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59CCD03-3C63-48B9-97F9-0C7F52372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11" y="4475638"/>
            <a:ext cx="829128" cy="6035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7859FBC-E606-49E8-88E3-42D5BC9B2224}"/>
              </a:ext>
            </a:extLst>
          </p:cNvPr>
          <p:cNvSpPr txBox="1"/>
          <p:nvPr/>
        </p:nvSpPr>
        <p:spPr>
          <a:xfrm>
            <a:off x="6925739" y="1408835"/>
            <a:ext cx="3379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Une las imágenes con las oraciones correspondientes. Mira el ejemplo que te ofrece el libro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4AB1CDB-BC8A-458F-A18E-7D36E51272F6}"/>
              </a:ext>
            </a:extLst>
          </p:cNvPr>
          <p:cNvSpPr txBox="1"/>
          <p:nvPr/>
        </p:nvSpPr>
        <p:spPr>
          <a:xfrm>
            <a:off x="6822601" y="4064948"/>
            <a:ext cx="4497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Deberán responder las preguntas en base a las habilidades de ustedes mismos, escribiendo ✔debajo de la columna correcta. Luego deberán escribir oraciones sobre las líneas acerca de lo que pueden o no pueden hacer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0AAEFC2-A709-4F97-8EC9-062ED2515D33}"/>
              </a:ext>
            </a:extLst>
          </p:cNvPr>
          <p:cNvSpPr txBox="1"/>
          <p:nvPr/>
        </p:nvSpPr>
        <p:spPr>
          <a:xfrm>
            <a:off x="424070" y="5505988"/>
            <a:ext cx="280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 </a:t>
            </a:r>
            <a:r>
              <a:rPr lang="es-ES" b="1" dirty="0" err="1">
                <a:solidFill>
                  <a:srgbClr val="FF0000"/>
                </a:solidFill>
              </a:rPr>
              <a:t>can`t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/>
              <a:t>climb</a:t>
            </a:r>
            <a:r>
              <a:rPr lang="es-ES" b="1" dirty="0"/>
              <a:t> a </a:t>
            </a:r>
            <a:r>
              <a:rPr lang="es-ES" b="1" dirty="0" err="1"/>
              <a:t>tree</a:t>
            </a:r>
            <a:endParaRPr lang="es-CO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E72D2AB-1DF0-4C48-A297-4D62187FD97B}"/>
              </a:ext>
            </a:extLst>
          </p:cNvPr>
          <p:cNvSpPr txBox="1"/>
          <p:nvPr/>
        </p:nvSpPr>
        <p:spPr>
          <a:xfrm>
            <a:off x="4625011" y="4544465"/>
            <a:ext cx="3843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rgbClr val="FF0000"/>
                </a:solidFill>
              </a:rPr>
              <a:t>✔</a:t>
            </a:r>
            <a:endParaRPr lang="es-CO" sz="1500" b="1" dirty="0">
              <a:solidFill>
                <a:srgbClr val="FF0000"/>
              </a:solidFill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xmlns="" id="{340C72D5-8FD9-4A75-AB97-BA14C6E19BB5}"/>
              </a:ext>
            </a:extLst>
          </p:cNvPr>
          <p:cNvCxnSpPr/>
          <p:nvPr/>
        </p:nvCxnSpPr>
        <p:spPr>
          <a:xfrm flipV="1">
            <a:off x="2358887" y="2039312"/>
            <a:ext cx="1934818" cy="1334078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3D7758F-EC2A-4DB5-BE4F-3EEDD6136407}"/>
              </a:ext>
            </a:extLst>
          </p:cNvPr>
          <p:cNvSpPr txBox="1"/>
          <p:nvPr/>
        </p:nvSpPr>
        <p:spPr>
          <a:xfrm>
            <a:off x="10248721" y="6003940"/>
            <a:ext cx="129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15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22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008C2D-C38E-461B-A5A4-DE7665A6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46B706C-EDC5-4753-B75D-513DD4107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A402654-9F39-4AD3-8563-ADBA46DD3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26" r="30435"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1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9BA423-9240-41DA-9486-8C813BF3E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D0461F2-CE63-4EC1-8C64-494E0BAF3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E0CB046-DE29-4E74-BD09-2D91907901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18" r="30435"/>
          <a:stretch/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3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B2B8F4-E2D6-4D98-9940-C7094E6D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7F20E49-87C9-45B0-8795-EA29684B0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E8B05D5-8CEE-4540-ADDA-B770FD9F2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45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84E6BE-B5F9-4451-9891-031B8EE63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A016762-8CE3-4250-B433-8011441DB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DE6C538-303F-48DC-A00A-3DFA3624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5D5316D-3FC6-415F-8D64-1E71A35B2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46"/>
          <a:stretch/>
        </p:blipFill>
        <p:spPr>
          <a:xfrm>
            <a:off x="7982843" y="4005511"/>
            <a:ext cx="3246781" cy="21004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77FDB43-F29F-4978-8658-0170219A1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103" y="845015"/>
            <a:ext cx="8285793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3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789146-56A1-4F12-91FB-732EA579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E28B36D-7245-4B21-8757-4BDA29122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C5D1E40B-9F0F-4951-9EF4-DF6EC72879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/>
          <a:stretch/>
        </p:blipFill>
        <p:spPr>
          <a:xfrm>
            <a:off x="271671" y="365125"/>
            <a:ext cx="5724939" cy="6127750"/>
          </a:xfrm>
          <a:ln w="28575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BCA2623-665A-4E05-AE61-7392BC61C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280" y="1460608"/>
            <a:ext cx="829128" cy="5318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AC2F7F2-644B-47BA-AD5E-42AE670BB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839" y="4341963"/>
            <a:ext cx="829128" cy="6035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59F6532-6E58-49E9-8C4A-499834BD9C6A}"/>
              </a:ext>
            </a:extLst>
          </p:cNvPr>
          <p:cNvSpPr txBox="1"/>
          <p:nvPr/>
        </p:nvSpPr>
        <p:spPr>
          <a:xfrm>
            <a:off x="7097408" y="1079421"/>
            <a:ext cx="4153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Deberán observar las etiquetas  de la imagen y  escribir sus nombres correctos sobre las líneas. </a:t>
            </a:r>
            <a:r>
              <a:rPr lang="es-ES" sz="2000" dirty="0" err="1">
                <a:latin typeface="Arial Narrow" panose="020B0606020202030204" pitchFamily="34" charset="0"/>
              </a:rPr>
              <a:t>Example</a:t>
            </a:r>
            <a:r>
              <a:rPr lang="es-ES" sz="2000" dirty="0">
                <a:latin typeface="Arial Narrow" panose="020B0606020202030204" pitchFamily="34" charset="0"/>
              </a:rPr>
              <a:t>:</a:t>
            </a: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r>
              <a:rPr lang="es-ES" sz="2000" dirty="0">
                <a:latin typeface="Arial Narrow" panose="020B0606020202030204" pitchFamily="34" charset="0"/>
              </a:rPr>
              <a:t>5. Paint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6. </a:t>
            </a:r>
            <a:r>
              <a:rPr lang="es-ES" sz="2000" dirty="0" err="1">
                <a:latin typeface="Arial Narrow" panose="020B0606020202030204" pitchFamily="34" charset="0"/>
              </a:rPr>
              <a:t>Kite</a:t>
            </a:r>
            <a:r>
              <a:rPr lang="es-ES" sz="2000" dirty="0">
                <a:latin typeface="Arial Narrow" panose="020B0606020202030204" pitchFamily="34" charset="0"/>
              </a:rPr>
              <a:t>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9FCD9D2-650A-4113-98A2-7A7C72F82C0C}"/>
              </a:ext>
            </a:extLst>
          </p:cNvPr>
          <p:cNvSpPr txBox="1"/>
          <p:nvPr/>
        </p:nvSpPr>
        <p:spPr>
          <a:xfrm>
            <a:off x="7097408" y="3958446"/>
            <a:ext cx="386876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Lee cada oración y escribe </a:t>
            </a:r>
            <a:r>
              <a:rPr lang="es-CO" sz="2000" b="1" dirty="0">
                <a:latin typeface="Arial Narrow" panose="020B0606020202030204" pitchFamily="34" charset="0"/>
              </a:rPr>
              <a:t>✔</a:t>
            </a:r>
            <a:r>
              <a:rPr lang="es-CO" sz="2000" dirty="0">
                <a:latin typeface="Arial Narrow" panose="020B0606020202030204" pitchFamily="34" charset="0"/>
              </a:rPr>
              <a:t> en el recuadro de la imagen correcta.</a:t>
            </a:r>
          </a:p>
          <a:p>
            <a:endParaRPr lang="es-CO" sz="2000" dirty="0">
              <a:latin typeface="Arial Narrow" panose="020B0606020202030204" pitchFamily="34" charset="0"/>
            </a:endParaRPr>
          </a:p>
          <a:p>
            <a:r>
              <a:rPr lang="es-CO" sz="2000" dirty="0" err="1">
                <a:latin typeface="Arial Narrow" panose="020B0606020202030204" pitchFamily="34" charset="0"/>
              </a:rPr>
              <a:t>Vocabulary</a:t>
            </a:r>
            <a:r>
              <a:rPr lang="es-CO" sz="2000" dirty="0">
                <a:latin typeface="Arial Narrow" panose="020B0606020202030204" pitchFamily="34" charset="0"/>
              </a:rPr>
              <a:t>: </a:t>
            </a:r>
          </a:p>
          <a:p>
            <a:endParaRPr lang="es-CO" sz="2000" dirty="0">
              <a:latin typeface="Arial Narrow" panose="020B0606020202030204" pitchFamily="34" charset="0"/>
            </a:endParaRPr>
          </a:p>
          <a:p>
            <a:r>
              <a:rPr lang="es-CO" sz="2000" dirty="0" err="1">
                <a:latin typeface="Arial Narrow" panose="020B0606020202030204" pitchFamily="34" charset="0"/>
              </a:rPr>
              <a:t>Swim</a:t>
            </a:r>
            <a:r>
              <a:rPr lang="es-CO" sz="2000" dirty="0">
                <a:latin typeface="Arial Narrow" panose="020B0606020202030204" pitchFamily="34" charset="0"/>
              </a:rPr>
              <a:t>: Nadar</a:t>
            </a:r>
          </a:p>
          <a:p>
            <a:r>
              <a:rPr lang="es-CO" sz="2000" dirty="0" err="1">
                <a:latin typeface="Arial Narrow" panose="020B0606020202030204" pitchFamily="34" charset="0"/>
              </a:rPr>
              <a:t>Chopsticks</a:t>
            </a:r>
            <a:r>
              <a:rPr lang="es-CO" sz="2000" dirty="0">
                <a:latin typeface="Arial Narrow" panose="020B0606020202030204" pitchFamily="34" charset="0"/>
              </a:rPr>
              <a:t>: palillos</a:t>
            </a:r>
          </a:p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1AA0A449-0C72-499E-97AC-8EF422511D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091" y="4374946"/>
            <a:ext cx="749872" cy="60355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6DAC08A-E5C0-4FCB-9E23-8B377AA268D1}"/>
              </a:ext>
            </a:extLst>
          </p:cNvPr>
          <p:cNvSpPr txBox="1"/>
          <p:nvPr/>
        </p:nvSpPr>
        <p:spPr>
          <a:xfrm>
            <a:off x="702365" y="3491616"/>
            <a:ext cx="861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Arial Narrow" panose="020B0606020202030204" pitchFamily="34" charset="0"/>
              </a:rPr>
              <a:t>Paint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D6BE87F-6F34-400E-B879-6F3530AC9900}"/>
              </a:ext>
            </a:extLst>
          </p:cNvPr>
          <p:cNvSpPr txBox="1"/>
          <p:nvPr/>
        </p:nvSpPr>
        <p:spPr>
          <a:xfrm>
            <a:off x="3935896" y="3491616"/>
            <a:ext cx="1073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latin typeface="Arial Narrow" panose="020B0606020202030204" pitchFamily="34" charset="0"/>
              </a:rPr>
              <a:t>Kite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029E147E-543D-40C6-A008-16BE3C8AF2E7}"/>
              </a:ext>
            </a:extLst>
          </p:cNvPr>
          <p:cNvSpPr txBox="1"/>
          <p:nvPr/>
        </p:nvSpPr>
        <p:spPr>
          <a:xfrm>
            <a:off x="10045148" y="5830957"/>
            <a:ext cx="1308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16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90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AE7F81-34AC-496E-ADF2-299046CE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7586F19-5E0D-49C0-9B1E-035464189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37D97154-E627-4346-81B8-853418CF0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" b="2826"/>
          <a:stretch/>
        </p:blipFill>
        <p:spPr>
          <a:xfrm>
            <a:off x="422770" y="365125"/>
            <a:ext cx="5523709" cy="6127750"/>
          </a:xfrm>
          <a:ln w="28575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FBF8B80-7C07-4673-9C02-CD4706546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29040"/>
            <a:ext cx="829128" cy="6035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C6B3A16-0B16-4740-9BC4-150568DB6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917" y="4400100"/>
            <a:ext cx="829128" cy="6035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0041592-DF9B-4716-8349-255E5E71AFF2}"/>
              </a:ext>
            </a:extLst>
          </p:cNvPr>
          <p:cNvSpPr txBox="1"/>
          <p:nvPr/>
        </p:nvSpPr>
        <p:spPr>
          <a:xfrm>
            <a:off x="6925128" y="1489490"/>
            <a:ext cx="42406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Encierra y escribe. Observa las imágenes y encierra la palabra para completar la frase verbal . </a:t>
            </a:r>
            <a:r>
              <a:rPr lang="es-ES" sz="2000" dirty="0" err="1">
                <a:latin typeface="Arial Narrow" panose="020B0606020202030204" pitchFamily="34" charset="0"/>
              </a:rPr>
              <a:t>Example</a:t>
            </a:r>
            <a:r>
              <a:rPr lang="es-ES" sz="2000" dirty="0">
                <a:latin typeface="Arial Narrow" panose="020B0606020202030204" pitchFamily="34" charset="0"/>
              </a:rPr>
              <a:t>: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1. </a:t>
            </a:r>
            <a:r>
              <a:rPr lang="es-ES" sz="2000" dirty="0" err="1">
                <a:latin typeface="Arial Narrow" panose="020B0606020202030204" pitchFamily="34" charset="0"/>
              </a:rPr>
              <a:t>Make</a:t>
            </a:r>
            <a:r>
              <a:rPr lang="es-ES" sz="2000" dirty="0">
                <a:latin typeface="Arial Narrow" panose="020B0606020202030204" pitchFamily="34" charset="0"/>
              </a:rPr>
              <a:t> a </a:t>
            </a:r>
            <a:r>
              <a:rPr lang="es-ES" sz="2000" dirty="0" err="1">
                <a:latin typeface="Arial Narrow" panose="020B0606020202030204" pitchFamily="34" charset="0"/>
              </a:rPr>
              <a:t>sandwich</a:t>
            </a:r>
            <a:r>
              <a:rPr lang="es-ES" sz="2000" dirty="0">
                <a:latin typeface="Arial Narrow" panose="020B0606020202030204" pitchFamily="34" charset="0"/>
              </a:rPr>
              <a:t> .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4.  </a:t>
            </a:r>
            <a:r>
              <a:rPr lang="es-ES" sz="2000" dirty="0" err="1">
                <a:latin typeface="Arial Narrow" panose="020B0606020202030204" pitchFamily="34" charset="0"/>
              </a:rPr>
              <a:t>Fly</a:t>
            </a:r>
            <a:r>
              <a:rPr lang="es-ES" sz="2000" dirty="0">
                <a:latin typeface="Arial Narrow" panose="020B0606020202030204" pitchFamily="34" charset="0"/>
              </a:rPr>
              <a:t> a </a:t>
            </a:r>
            <a:r>
              <a:rPr lang="es-ES" sz="2000" dirty="0" err="1">
                <a:latin typeface="Arial Narrow" panose="020B0606020202030204" pitchFamily="34" charset="0"/>
              </a:rPr>
              <a:t>kite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C203DE7-B48D-48B5-B581-502823D8C5E2}"/>
              </a:ext>
            </a:extLst>
          </p:cNvPr>
          <p:cNvSpPr txBox="1"/>
          <p:nvPr/>
        </p:nvSpPr>
        <p:spPr>
          <a:xfrm>
            <a:off x="6925128" y="4030768"/>
            <a:ext cx="44096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Narrow" panose="020B0606020202030204" pitchFamily="34" charset="0"/>
              </a:rPr>
              <a:t>Las letras están en desorden, organízalas  y escríbelas sobre  la línea. </a:t>
            </a:r>
            <a:r>
              <a:rPr lang="es-ES" sz="2000" dirty="0" err="1">
                <a:latin typeface="Arial Narrow" panose="020B0606020202030204" pitchFamily="34" charset="0"/>
              </a:rPr>
              <a:t>Example</a:t>
            </a:r>
            <a:r>
              <a:rPr lang="es-ES" sz="2000" dirty="0">
                <a:latin typeface="Arial Narrow" panose="020B0606020202030204" pitchFamily="34" charset="0"/>
              </a:rPr>
              <a:t>:</a:t>
            </a: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r>
              <a:rPr lang="es-ES" sz="2000" dirty="0">
                <a:latin typeface="Arial Narrow" panose="020B0606020202030204" pitchFamily="34" charset="0"/>
              </a:rPr>
              <a:t>1.Take a </a:t>
            </a:r>
            <a:r>
              <a:rPr lang="es-ES" sz="2000" dirty="0" err="1">
                <a:latin typeface="Arial Narrow" panose="020B0606020202030204" pitchFamily="34" charset="0"/>
              </a:rPr>
              <a:t>photo</a:t>
            </a:r>
            <a:r>
              <a:rPr lang="es-ES" sz="2000" dirty="0">
                <a:latin typeface="Arial Narrow" panose="020B0606020202030204" pitchFamily="34" charset="0"/>
              </a:rPr>
              <a:t> 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4. </a:t>
            </a:r>
            <a:r>
              <a:rPr lang="es-ES" sz="2000" dirty="0" err="1">
                <a:latin typeface="Arial Narrow" panose="020B0606020202030204" pitchFamily="34" charset="0"/>
              </a:rPr>
              <a:t>Fly</a:t>
            </a:r>
            <a:r>
              <a:rPr lang="es-ES" sz="2000" dirty="0">
                <a:latin typeface="Arial Narrow" panose="020B0606020202030204" pitchFamily="34" charset="0"/>
              </a:rPr>
              <a:t> a </a:t>
            </a:r>
            <a:r>
              <a:rPr lang="es-ES" sz="2000" dirty="0" err="1">
                <a:latin typeface="Arial Narrow" panose="020B0606020202030204" pitchFamily="34" charset="0"/>
              </a:rPr>
              <a:t>kite</a:t>
            </a:r>
            <a:endParaRPr lang="es-CO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xmlns="" id="{55B246FC-56D4-4F36-BBA9-55D9946306DD}"/>
              </a:ext>
            </a:extLst>
          </p:cNvPr>
          <p:cNvSpPr/>
          <p:nvPr/>
        </p:nvSpPr>
        <p:spPr>
          <a:xfrm>
            <a:off x="1577010" y="689114"/>
            <a:ext cx="808381" cy="42406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28100FA3-FCB1-4812-8D26-15C8B64BBFE9}"/>
              </a:ext>
            </a:extLst>
          </p:cNvPr>
          <p:cNvSpPr/>
          <p:nvPr/>
        </p:nvSpPr>
        <p:spPr>
          <a:xfrm>
            <a:off x="4452729" y="2919507"/>
            <a:ext cx="649357" cy="50949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60FACE9-B11E-4034-AF0D-6877A279823C}"/>
              </a:ext>
            </a:extLst>
          </p:cNvPr>
          <p:cNvSpPr txBox="1"/>
          <p:nvPr/>
        </p:nvSpPr>
        <p:spPr>
          <a:xfrm>
            <a:off x="1785730" y="5228960"/>
            <a:ext cx="119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Fly</a:t>
            </a:r>
            <a:r>
              <a:rPr lang="es-ES" b="1" dirty="0"/>
              <a:t> a </a:t>
            </a:r>
            <a:r>
              <a:rPr lang="es-ES" b="1" dirty="0" err="1"/>
              <a:t>kite</a:t>
            </a:r>
            <a:endParaRPr lang="es-CO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653E5110-37E5-4EAB-93F5-D2B68BD8302E}"/>
              </a:ext>
            </a:extLst>
          </p:cNvPr>
          <p:cNvSpPr txBox="1"/>
          <p:nvPr/>
        </p:nvSpPr>
        <p:spPr>
          <a:xfrm>
            <a:off x="1785730" y="4030768"/>
            <a:ext cx="1739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latin typeface="Arial Narrow" panose="020B0606020202030204" pitchFamily="34" charset="0"/>
              </a:rPr>
              <a:t>Take</a:t>
            </a:r>
            <a:r>
              <a:rPr lang="es-ES" b="1" dirty="0">
                <a:latin typeface="Arial Narrow" panose="020B0606020202030204" pitchFamily="34" charset="0"/>
              </a:rPr>
              <a:t> a </a:t>
            </a:r>
            <a:r>
              <a:rPr lang="es-ES" b="1" dirty="0" err="1">
                <a:latin typeface="Arial Narrow" panose="020B0606020202030204" pitchFamily="34" charset="0"/>
              </a:rPr>
              <a:t>photo</a:t>
            </a:r>
            <a:endParaRPr lang="es-CO" b="1" dirty="0">
              <a:latin typeface="Arial Narrow" panose="020B0606020202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4337B02C-F673-4BA7-AB6B-97CAF48BCC10}"/>
              </a:ext>
            </a:extLst>
          </p:cNvPr>
          <p:cNvSpPr txBox="1"/>
          <p:nvPr/>
        </p:nvSpPr>
        <p:spPr>
          <a:xfrm>
            <a:off x="10045148" y="5890659"/>
            <a:ext cx="112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17 </a:t>
            </a:r>
            <a:endParaRPr lang="es-CO" b="1" dirty="0">
              <a:latin typeface="Arial Narrow" panose="020B0606020202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6D949526-6EC5-48B3-BF4F-3CF80D620211}"/>
              </a:ext>
            </a:extLst>
          </p:cNvPr>
          <p:cNvSpPr txBox="1"/>
          <p:nvPr/>
        </p:nvSpPr>
        <p:spPr>
          <a:xfrm>
            <a:off x="828261" y="1629040"/>
            <a:ext cx="219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</a:rPr>
              <a:t>Make</a:t>
            </a:r>
            <a:r>
              <a:rPr lang="es-ES" dirty="0"/>
              <a:t> a </a:t>
            </a:r>
            <a:r>
              <a:rPr lang="es-ES" dirty="0" err="1"/>
              <a:t>sandwich</a:t>
            </a:r>
            <a:r>
              <a:rPr lang="es-ES" dirty="0"/>
              <a:t>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90316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640A73-C797-4DAC-A2DE-F78CDF7E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5E15730-3178-497A-818B-B34711462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270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AAA76424-EC8E-4E41-B883-E084A8695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" r="3101" b="1643"/>
          <a:stretch/>
        </p:blipFill>
        <p:spPr>
          <a:xfrm>
            <a:off x="424068" y="365125"/>
            <a:ext cx="5526158" cy="6089803"/>
          </a:xfrm>
          <a:ln w="28575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88A1E3B-CE2D-4121-A4CA-CFA9085CF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759" y="1754035"/>
            <a:ext cx="829128" cy="6035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07B8C9D-D260-445A-9F69-0442AA2E0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759" y="4714026"/>
            <a:ext cx="829128" cy="6035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4131817-10B9-4F91-A688-CEA53A3D6EB9}"/>
              </a:ext>
            </a:extLst>
          </p:cNvPr>
          <p:cNvSpPr txBox="1"/>
          <p:nvPr/>
        </p:nvSpPr>
        <p:spPr>
          <a:xfrm>
            <a:off x="6876656" y="743922"/>
            <a:ext cx="43889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Mira las imágenes y escribe oraciones acerca de ellas haciendo uso de</a:t>
            </a:r>
            <a:r>
              <a:rPr lang="es-E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: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 can </a:t>
            </a:r>
            <a:r>
              <a:rPr lang="es-ES" dirty="0">
                <a:latin typeface="Arial Narrow" panose="020B0606020202030204" pitchFamily="34" charset="0"/>
              </a:rPr>
              <a:t>y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can`t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s-ES" b="1" dirty="0">
              <a:solidFill>
                <a:schemeClr val="accent4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  <a:p>
            <a:endParaRPr lang="es-ES" b="1" dirty="0">
              <a:solidFill>
                <a:schemeClr val="accent4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Si se te olvidó la estructura, te la recordaré: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r>
              <a:rPr lang="es-ES" b="1" dirty="0" err="1">
                <a:latin typeface="Arial Narrow" panose="020B0606020202030204" pitchFamily="34" charset="0"/>
              </a:rPr>
              <a:t>Affirmative</a:t>
            </a:r>
            <a:r>
              <a:rPr lang="es-ES" b="1" dirty="0">
                <a:latin typeface="Arial Narrow" panose="020B0606020202030204" pitchFamily="34" charset="0"/>
              </a:rPr>
              <a:t>: </a:t>
            </a:r>
            <a:r>
              <a:rPr lang="es-E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Sujeto</a:t>
            </a:r>
            <a:r>
              <a:rPr lang="es-ES" b="1" dirty="0">
                <a:latin typeface="Arial Narrow" panose="020B0606020202030204" pitchFamily="34" charset="0"/>
              </a:rPr>
              <a:t> +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b="1" dirty="0">
                <a:latin typeface="Arial Narrow" panose="020B0606020202030204" pitchFamily="34" charset="0"/>
              </a:rPr>
              <a:t> + </a:t>
            </a:r>
            <a:r>
              <a:rPr lang="es-ES" b="1" dirty="0">
                <a:solidFill>
                  <a:srgbClr val="7030A0"/>
                </a:solidFill>
                <a:latin typeface="Arial Narrow" panose="020B0606020202030204" pitchFamily="34" charset="0"/>
              </a:rPr>
              <a:t>verbo</a:t>
            </a:r>
            <a:r>
              <a:rPr lang="es-ES" b="1" dirty="0">
                <a:latin typeface="Arial Narrow" panose="020B0606020202030204" pitchFamily="34" charset="0"/>
              </a:rPr>
              <a:t> + </a:t>
            </a:r>
            <a:r>
              <a:rPr lang="es-ES" b="1" dirty="0">
                <a:solidFill>
                  <a:srgbClr val="FFC000"/>
                </a:solidFill>
                <a:latin typeface="Arial Narrow" panose="020B0606020202030204" pitchFamily="34" charset="0"/>
              </a:rPr>
              <a:t>complemento</a:t>
            </a:r>
          </a:p>
          <a:p>
            <a:r>
              <a:rPr lang="es-ES" b="1" dirty="0" err="1">
                <a:latin typeface="Arial Narrow" panose="020B0606020202030204" pitchFamily="34" charset="0"/>
              </a:rPr>
              <a:t>Negative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: Sujeto </a:t>
            </a:r>
            <a:r>
              <a:rPr lang="es-ES" b="1" dirty="0">
                <a:latin typeface="Arial Narrow" panose="020B0606020202030204" pitchFamily="34" charset="0"/>
              </a:rPr>
              <a:t>+ </a:t>
            </a:r>
            <a:r>
              <a:rPr lang="es-ES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can`t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  </a:t>
            </a:r>
            <a:r>
              <a:rPr lang="es-ES" b="1" dirty="0">
                <a:latin typeface="Arial Narrow" panose="020B0606020202030204" pitchFamily="34" charset="0"/>
              </a:rPr>
              <a:t>+ </a:t>
            </a:r>
            <a:r>
              <a:rPr lang="es-ES" b="1" dirty="0">
                <a:solidFill>
                  <a:srgbClr val="7030A0"/>
                </a:solidFill>
                <a:latin typeface="Arial Narrow" panose="020B0606020202030204" pitchFamily="34" charset="0"/>
              </a:rPr>
              <a:t>verbo</a:t>
            </a:r>
            <a:r>
              <a:rPr lang="es-E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b="1" dirty="0">
                <a:latin typeface="Arial Narrow" panose="020B0606020202030204" pitchFamily="34" charset="0"/>
              </a:rPr>
              <a:t>+ </a:t>
            </a:r>
            <a:r>
              <a:rPr lang="es-ES" b="1" dirty="0">
                <a:solidFill>
                  <a:srgbClr val="FFC000"/>
                </a:solidFill>
                <a:latin typeface="Arial Narrow" panose="020B0606020202030204" pitchFamily="34" charset="0"/>
              </a:rPr>
              <a:t>complemento</a:t>
            </a:r>
          </a:p>
          <a:p>
            <a:endParaRPr lang="es-ES" b="1" dirty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r>
              <a:rPr lang="es-ES" b="1" dirty="0" err="1">
                <a:latin typeface="Arial Narrow" panose="020B0606020202030204" pitchFamily="34" charset="0"/>
              </a:rPr>
              <a:t>Example</a:t>
            </a:r>
            <a:r>
              <a:rPr lang="es-ES" b="1" dirty="0">
                <a:latin typeface="Arial Narrow" panose="020B0606020202030204" pitchFamily="34" charset="0"/>
              </a:rPr>
              <a:t>:</a:t>
            </a:r>
          </a:p>
          <a:p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dirty="0">
                <a:latin typeface="Arial Narrow" panose="020B0606020202030204" pitchFamily="34" charset="0"/>
              </a:rPr>
              <a:t>2. I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>
                <a:solidFill>
                  <a:srgbClr val="C00000"/>
                </a:solidFill>
                <a:latin typeface="Arial Narrow" panose="020B0606020202030204" pitchFamily="34" charset="0"/>
              </a:rPr>
              <a:t>can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paint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picture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6. I </a:t>
            </a:r>
            <a:r>
              <a:rPr lang="es-ES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can`t</a:t>
            </a:r>
            <a:r>
              <a:rPr lang="es-ES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swim</a:t>
            </a:r>
            <a:endParaRPr lang="es-ES" dirty="0">
              <a:latin typeface="Arial Narrow" panose="020B0606020202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A8BA679-E17F-4ACC-84AA-40ADCB08B7C1}"/>
              </a:ext>
            </a:extLst>
          </p:cNvPr>
          <p:cNvSpPr txBox="1"/>
          <p:nvPr/>
        </p:nvSpPr>
        <p:spPr>
          <a:xfrm>
            <a:off x="7150420" y="4760146"/>
            <a:ext cx="3223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Lee y une. Deberás unir la pregunta con la imagen correspondiente. Observa la imagen </a:t>
            </a:r>
            <a:endParaRPr lang="es-CO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xmlns="" id="{4247BDEB-7F77-4A87-A67F-F0587D203CDD}"/>
              </a:ext>
            </a:extLst>
          </p:cNvPr>
          <p:cNvCxnSpPr>
            <a:cxnSpLocks/>
          </p:cNvCxnSpPr>
          <p:nvPr/>
        </p:nvCxnSpPr>
        <p:spPr>
          <a:xfrm flipH="1">
            <a:off x="1166191" y="5190823"/>
            <a:ext cx="1328092" cy="547368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65E74FB-1E53-43BF-AA3D-B611B357F4E8}"/>
              </a:ext>
            </a:extLst>
          </p:cNvPr>
          <p:cNvSpPr txBox="1"/>
          <p:nvPr/>
        </p:nvSpPr>
        <p:spPr>
          <a:xfrm>
            <a:off x="9978887" y="5795604"/>
            <a:ext cx="1374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18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80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9FCF1F-B104-4197-974E-67E5FA83F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FD495CC-FE9B-457E-9EF0-8F2F3D408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2CB04FFE-EF1B-4538-A5CE-5FFE981D6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8" y="432678"/>
            <a:ext cx="5605669" cy="6127750"/>
          </a:xfrm>
          <a:ln w="28575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C535BD6-9AA0-4050-B8F8-8E6067EE7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776" y="726128"/>
            <a:ext cx="829128" cy="6035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A38352A-10B8-46D3-B076-836D1220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74" y="3127221"/>
            <a:ext cx="829128" cy="6035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F875DA3-8356-4BAA-A370-2446E2FED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74" y="5362779"/>
            <a:ext cx="829128" cy="6035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42674A9-A322-42F6-970F-D5EF26047ADF}"/>
              </a:ext>
            </a:extLst>
          </p:cNvPr>
          <p:cNvSpPr txBox="1"/>
          <p:nvPr/>
        </p:nvSpPr>
        <p:spPr>
          <a:xfrm>
            <a:off x="7268817" y="736639"/>
            <a:ext cx="36112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Observa y escribe. Mira las imágenes y escribe una pregunta para cada una. Te recordaré la estructura:</a:t>
            </a:r>
          </a:p>
          <a:p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s-ES" b="1" dirty="0">
                <a:latin typeface="Arial Narrow" panose="020B0606020202030204" pitchFamily="34" charset="0"/>
              </a:rPr>
              <a:t>+ </a:t>
            </a:r>
            <a:r>
              <a:rPr lang="es-ES" b="1" dirty="0">
                <a:solidFill>
                  <a:schemeClr val="accent1"/>
                </a:solidFill>
                <a:latin typeface="Arial Narrow" panose="020B0606020202030204" pitchFamily="34" charset="0"/>
              </a:rPr>
              <a:t>Sujeto</a:t>
            </a:r>
            <a:r>
              <a:rPr lang="es-ES" b="1" dirty="0">
                <a:latin typeface="Arial Narrow" panose="020B0606020202030204" pitchFamily="34" charset="0"/>
              </a:rPr>
              <a:t> + </a:t>
            </a:r>
            <a:r>
              <a:rPr lang="es-ES" b="1" dirty="0">
                <a:solidFill>
                  <a:srgbClr val="7030A0"/>
                </a:solidFill>
                <a:latin typeface="Arial Narrow" panose="020B0606020202030204" pitchFamily="34" charset="0"/>
              </a:rPr>
              <a:t>verbo</a:t>
            </a:r>
            <a:r>
              <a:rPr lang="es-ES" b="1" dirty="0">
                <a:latin typeface="Arial Narrow" panose="020B0606020202030204" pitchFamily="34" charset="0"/>
              </a:rPr>
              <a:t> + </a:t>
            </a:r>
            <a:r>
              <a:rPr lang="es-ES" b="1" dirty="0">
                <a:solidFill>
                  <a:schemeClr val="accent5"/>
                </a:solidFill>
                <a:latin typeface="Arial Narrow" panose="020B0606020202030204" pitchFamily="34" charset="0"/>
              </a:rPr>
              <a:t>complemento</a:t>
            </a:r>
          </a:p>
          <a:p>
            <a:endParaRPr lang="es-ES" b="1" dirty="0">
              <a:solidFill>
                <a:schemeClr val="accent5"/>
              </a:solidFill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Example</a:t>
            </a:r>
            <a:r>
              <a:rPr lang="es-ES" dirty="0">
                <a:latin typeface="Arial Narrow" panose="020B0606020202030204" pitchFamily="34" charset="0"/>
              </a:rPr>
              <a:t>:</a:t>
            </a:r>
          </a:p>
          <a:p>
            <a:r>
              <a:rPr lang="es-ES" dirty="0">
                <a:latin typeface="Arial Narrow" panose="020B0606020202030204" pitchFamily="34" charset="0"/>
              </a:rPr>
              <a:t>1.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 </a:t>
            </a:r>
            <a:r>
              <a:rPr lang="es-ES" dirty="0" err="1">
                <a:latin typeface="Arial Narrow" panose="020B0606020202030204" pitchFamily="34" charset="0"/>
              </a:rPr>
              <a:t>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fly</a:t>
            </a:r>
            <a:r>
              <a:rPr lang="es-ES" dirty="0">
                <a:latin typeface="Arial Narrow" panose="020B0606020202030204" pitchFamily="34" charset="0"/>
              </a:rPr>
              <a:t>?</a:t>
            </a:r>
          </a:p>
          <a:p>
            <a:r>
              <a:rPr lang="es-ES" dirty="0">
                <a:latin typeface="Arial Narrow" panose="020B0606020202030204" pitchFamily="34" charset="0"/>
              </a:rPr>
              <a:t>2.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run?</a:t>
            </a:r>
            <a:endParaRPr lang="es-CO" dirty="0">
              <a:latin typeface="Arial Narrow" panose="020B0606020202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9B77273-768C-4688-A33D-3D1AF3BADAAB}"/>
              </a:ext>
            </a:extLst>
          </p:cNvPr>
          <p:cNvSpPr txBox="1"/>
          <p:nvPr/>
        </p:nvSpPr>
        <p:spPr>
          <a:xfrm>
            <a:off x="7211274" y="3127221"/>
            <a:ext cx="4142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Lee las preguntas y escribe las respuestas de acuerdo a las imágenes.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Example</a:t>
            </a:r>
            <a:r>
              <a:rPr lang="es-ES" dirty="0">
                <a:latin typeface="Arial Narrow" panose="020B0606020202030204" pitchFamily="34" charset="0"/>
              </a:rPr>
              <a:t>:</a:t>
            </a:r>
          </a:p>
          <a:p>
            <a:r>
              <a:rPr lang="es-ES" dirty="0">
                <a:latin typeface="Arial Narrow" panose="020B0606020202030204" pitchFamily="34" charset="0"/>
              </a:rPr>
              <a:t>1.Can </a:t>
            </a:r>
            <a:r>
              <a:rPr lang="es-ES" dirty="0" err="1">
                <a:latin typeface="Arial Narrow" panose="020B0606020202030204" pitchFamily="34" charset="0"/>
              </a:rPr>
              <a:t>she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sing</a:t>
            </a:r>
            <a:r>
              <a:rPr lang="es-ES" dirty="0">
                <a:latin typeface="Arial Narrow" panose="020B0606020202030204" pitchFamily="34" charset="0"/>
              </a:rPr>
              <a:t>? Yes, </a:t>
            </a:r>
            <a:r>
              <a:rPr lang="es-ES" dirty="0" err="1">
                <a:latin typeface="Arial Narrow" panose="020B0606020202030204" pitchFamily="34" charset="0"/>
              </a:rPr>
              <a:t>she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</a:t>
            </a:r>
          </a:p>
          <a:p>
            <a:r>
              <a:rPr lang="es-ES" dirty="0">
                <a:latin typeface="Arial Narrow" panose="020B0606020202030204" pitchFamily="34" charset="0"/>
              </a:rPr>
              <a:t>4. Can </a:t>
            </a:r>
            <a:r>
              <a:rPr lang="es-ES" dirty="0" err="1">
                <a:latin typeface="Arial Narrow" panose="020B0606020202030204" pitchFamily="34" charset="0"/>
              </a:rPr>
              <a:t>she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fly</a:t>
            </a:r>
            <a:r>
              <a:rPr lang="es-ES" dirty="0">
                <a:latin typeface="Arial Narrow" panose="020B0606020202030204" pitchFamily="34" charset="0"/>
              </a:rPr>
              <a:t>? No, </a:t>
            </a:r>
            <a:r>
              <a:rPr lang="es-ES" dirty="0" err="1">
                <a:latin typeface="Arial Narrow" panose="020B0606020202030204" pitchFamily="34" charset="0"/>
              </a:rPr>
              <a:t>she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can` t</a:t>
            </a:r>
            <a:endParaRPr lang="es-CO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57C8623-9690-4B04-8078-0DDE70B18BBC}"/>
              </a:ext>
            </a:extLst>
          </p:cNvPr>
          <p:cNvSpPr txBox="1"/>
          <p:nvPr/>
        </p:nvSpPr>
        <p:spPr>
          <a:xfrm>
            <a:off x="7121925" y="5202892"/>
            <a:ext cx="3485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  <a:r>
              <a:rPr lang="es-ES" dirty="0">
                <a:latin typeface="Arial Narrow" panose="020B0606020202030204" pitchFamily="34" charset="0"/>
              </a:rPr>
              <a:t>Lee cada oración y escribe </a:t>
            </a:r>
            <a:r>
              <a:rPr lang="es-CO" b="1" dirty="0">
                <a:latin typeface="Arial Narrow" panose="020B0606020202030204" pitchFamily="34" charset="0"/>
              </a:rPr>
              <a:t>✔</a:t>
            </a:r>
            <a:r>
              <a:rPr lang="es-CO" dirty="0">
                <a:latin typeface="Arial Narrow" panose="020B0606020202030204" pitchFamily="34" charset="0"/>
              </a:rPr>
              <a:t> en el recuadro de la imagen correcta.</a:t>
            </a:r>
          </a:p>
          <a:p>
            <a:r>
              <a:rPr lang="es-ES" dirty="0"/>
              <a:t> </a:t>
            </a:r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F20E352B-CAAA-4057-8FF6-3339B46594AF}"/>
              </a:ext>
            </a:extLst>
          </p:cNvPr>
          <p:cNvSpPr txBox="1"/>
          <p:nvPr/>
        </p:nvSpPr>
        <p:spPr>
          <a:xfrm>
            <a:off x="3838159" y="566241"/>
            <a:ext cx="1583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Can</a:t>
            </a:r>
            <a:r>
              <a:rPr lang="es-ES" sz="2400" b="1" dirty="0"/>
              <a:t> </a:t>
            </a:r>
            <a:r>
              <a:rPr lang="es-ES" sz="2400" b="1" dirty="0" err="1"/>
              <a:t>they</a:t>
            </a:r>
            <a:endParaRPr lang="es-CO" sz="24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65C0D23F-4EAF-4EA7-86EB-2F9A050373BA}"/>
              </a:ext>
            </a:extLst>
          </p:cNvPr>
          <p:cNvSpPr txBox="1"/>
          <p:nvPr/>
        </p:nvSpPr>
        <p:spPr>
          <a:xfrm>
            <a:off x="3526732" y="4532243"/>
            <a:ext cx="1895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 Narrow" panose="020B0606020202030204" pitchFamily="34" charset="0"/>
              </a:rPr>
              <a:t>No, </a:t>
            </a:r>
            <a:r>
              <a:rPr lang="es-ES" sz="2400" b="1" dirty="0" err="1">
                <a:latin typeface="Arial Narrow" panose="020B0606020202030204" pitchFamily="34" charset="0"/>
              </a:rPr>
              <a:t>she</a:t>
            </a:r>
            <a:r>
              <a:rPr lang="es-ES" sz="2400" b="1" dirty="0">
                <a:latin typeface="Arial Narrow" panose="020B0606020202030204" pitchFamily="34" charset="0"/>
              </a:rPr>
              <a:t> </a:t>
            </a:r>
            <a:r>
              <a:rPr lang="es-ES" sz="24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can`t</a:t>
            </a:r>
            <a:r>
              <a:rPr lang="es-ES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s-CO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CA516AC-0FEA-442E-92E0-3B998CFD9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985" y="5289145"/>
            <a:ext cx="749873" cy="60355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A8613DF-993D-484A-8612-EF20F8D631DB}"/>
              </a:ext>
            </a:extLst>
          </p:cNvPr>
          <p:cNvSpPr txBox="1"/>
          <p:nvPr/>
        </p:nvSpPr>
        <p:spPr>
          <a:xfrm>
            <a:off x="10100910" y="6041082"/>
            <a:ext cx="129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Página 19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47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DC340C-3294-4EA5-BDF6-1CEA628A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CB88163-DE19-44BE-9573-85E6EF6BF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BAAA8BC-B1E3-4373-A5EE-E6166C680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3" r="30216"/>
          <a:stretch/>
        </p:blipFill>
        <p:spPr>
          <a:xfrm>
            <a:off x="0" y="1673"/>
            <a:ext cx="12191999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39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2837</TotalTime>
  <Words>532</Words>
  <Application>Microsoft Office PowerPoint</Application>
  <PresentationFormat>Personalizado</PresentationFormat>
  <Paragraphs>90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Desarrollo de las páginas</vt:lpstr>
      <vt:lpstr>skjakjalskjd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Natalia</dc:creator>
  <cp:lastModifiedBy>ANDREA</cp:lastModifiedBy>
  <cp:revision>111</cp:revision>
  <dcterms:created xsi:type="dcterms:W3CDTF">2020-04-16T20:14:49Z</dcterms:created>
  <dcterms:modified xsi:type="dcterms:W3CDTF">2020-04-28T15:49:34Z</dcterms:modified>
</cp:coreProperties>
</file>